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21"/>
  </p:notesMasterIdLst>
  <p:sldIdLst>
    <p:sldId id="256" r:id="rId2"/>
    <p:sldId id="324" r:id="rId3"/>
    <p:sldId id="315" r:id="rId4"/>
    <p:sldId id="316" r:id="rId5"/>
    <p:sldId id="317" r:id="rId6"/>
    <p:sldId id="318" r:id="rId7"/>
    <p:sldId id="261" r:id="rId8"/>
    <p:sldId id="263" r:id="rId9"/>
    <p:sldId id="264" r:id="rId10"/>
    <p:sldId id="265" r:id="rId11"/>
    <p:sldId id="319" r:id="rId12"/>
    <p:sldId id="283" r:id="rId13"/>
    <p:sldId id="258" r:id="rId14"/>
    <p:sldId id="259" r:id="rId15"/>
    <p:sldId id="320" r:id="rId16"/>
    <p:sldId id="267" r:id="rId17"/>
    <p:sldId id="321" r:id="rId18"/>
    <p:sldId id="322" r:id="rId19"/>
    <p:sldId id="32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C701B1-5CA1-40F3-8256-3E237042C5FE}" v="1" dt="2023-05-30T03:05:08.5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63" d="100"/>
          <a:sy n="63" d="100"/>
        </p:scale>
        <p:origin x="6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gan Ball (John XXIII College - Mount Claremont)" userId="c9fe06fd-15b9-4aef-8f74-cc6223a5ec1f" providerId="ADAL" clId="{63B0F3E2-4758-4F92-A7B5-BC192E76F9A7}"/>
    <pc:docChg chg="addSld modSld">
      <pc:chgData name="Morgan Ball (John XXIII College - Mount Claremont)" userId="c9fe06fd-15b9-4aef-8f74-cc6223a5ec1f" providerId="ADAL" clId="{63B0F3E2-4758-4F92-A7B5-BC192E76F9A7}" dt="2019-06-20T03:06:04.571" v="0"/>
      <pc:docMkLst>
        <pc:docMk/>
      </pc:docMkLst>
      <pc:sldChg chg="add">
        <pc:chgData name="Morgan Ball (John XXIII College - Mount Claremont)" userId="c9fe06fd-15b9-4aef-8f74-cc6223a5ec1f" providerId="ADAL" clId="{63B0F3E2-4758-4F92-A7B5-BC192E76F9A7}" dt="2019-06-20T03:06:04.571" v="0"/>
        <pc:sldMkLst>
          <pc:docMk/>
          <pc:sldMk cId="3540857728" sldId="258"/>
        </pc:sldMkLst>
      </pc:sldChg>
      <pc:sldChg chg="add">
        <pc:chgData name="Morgan Ball (John XXIII College - Mount Claremont)" userId="c9fe06fd-15b9-4aef-8f74-cc6223a5ec1f" providerId="ADAL" clId="{63B0F3E2-4758-4F92-A7B5-BC192E76F9A7}" dt="2019-06-20T03:06:04.571" v="0"/>
        <pc:sldMkLst>
          <pc:docMk/>
          <pc:sldMk cId="3162180502" sldId="259"/>
        </pc:sldMkLst>
      </pc:sldChg>
      <pc:sldChg chg="add">
        <pc:chgData name="Morgan Ball (John XXIII College - Mount Claremont)" userId="c9fe06fd-15b9-4aef-8f74-cc6223a5ec1f" providerId="ADAL" clId="{63B0F3E2-4758-4F92-A7B5-BC192E76F9A7}" dt="2019-06-20T03:06:04.571" v="0"/>
        <pc:sldMkLst>
          <pc:docMk/>
          <pc:sldMk cId="2073213425" sldId="283"/>
        </pc:sldMkLst>
      </pc:sldChg>
    </pc:docChg>
  </pc:docChgLst>
  <pc:docChgLst>
    <pc:chgData name="Morgan Ball (John XXIII College - Mount Claremont)" userId="c9fe06fd-15b9-4aef-8f74-cc6223a5ec1f" providerId="ADAL" clId="{D8B4F5A1-252E-47EF-AF6F-B7E79D034F71}"/>
    <pc:docChg chg="delSld modSld">
      <pc:chgData name="Morgan Ball (John XXIII College - Mount Claremont)" userId="c9fe06fd-15b9-4aef-8f74-cc6223a5ec1f" providerId="ADAL" clId="{D8B4F5A1-252E-47EF-AF6F-B7E79D034F71}" dt="2021-05-13T02:25:57.051" v="2" actId="20577"/>
      <pc:docMkLst>
        <pc:docMk/>
      </pc:docMkLst>
      <pc:sldChg chg="modSp mod">
        <pc:chgData name="Morgan Ball (John XXIII College - Mount Claremont)" userId="c9fe06fd-15b9-4aef-8f74-cc6223a5ec1f" providerId="ADAL" clId="{D8B4F5A1-252E-47EF-AF6F-B7E79D034F71}" dt="2021-05-13T02:25:57.051" v="2" actId="20577"/>
        <pc:sldMkLst>
          <pc:docMk/>
          <pc:sldMk cId="1669664455" sldId="267"/>
        </pc:sldMkLst>
        <pc:spChg chg="mod">
          <ac:chgData name="Morgan Ball (John XXIII College - Mount Claremont)" userId="c9fe06fd-15b9-4aef-8f74-cc6223a5ec1f" providerId="ADAL" clId="{D8B4F5A1-252E-47EF-AF6F-B7E79D034F71}" dt="2021-05-13T02:25:57.051" v="2" actId="20577"/>
          <ac:spMkLst>
            <pc:docMk/>
            <pc:sldMk cId="1669664455" sldId="267"/>
            <ac:spMk id="2" creationId="{00000000-0000-0000-0000-000000000000}"/>
          </ac:spMkLst>
        </pc:spChg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422075416" sldId="268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2316648569" sldId="324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3525962295" sldId="325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1872427993" sldId="326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3282532326" sldId="327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3321594237" sldId="328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3314169627" sldId="329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600042992" sldId="330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2647336527" sldId="331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520907209" sldId="332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2396771973" sldId="333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1473207094" sldId="334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1904440113" sldId="335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2427032010" sldId="336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3639242405" sldId="337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2915292259" sldId="338"/>
        </pc:sldMkLst>
      </pc:sldChg>
      <pc:sldChg chg="del">
        <pc:chgData name="Morgan Ball (John XXIII College - Mount Claremont)" userId="c9fe06fd-15b9-4aef-8f74-cc6223a5ec1f" providerId="ADAL" clId="{D8B4F5A1-252E-47EF-AF6F-B7E79D034F71}" dt="2021-05-13T02:25:51.393" v="0" actId="47"/>
        <pc:sldMkLst>
          <pc:docMk/>
          <pc:sldMk cId="3527152077" sldId="339"/>
        </pc:sldMkLst>
      </pc:sldChg>
    </pc:docChg>
  </pc:docChgLst>
  <pc:docChgLst>
    <pc:chgData name="Morgan Ball (John XXIII College - Mount Claremont)" userId="c9fe06fd-15b9-4aef-8f74-cc6223a5ec1f" providerId="ADAL" clId="{70C701B1-5CA1-40F3-8256-3E237042C5FE}"/>
    <pc:docChg chg="addSld modSld">
      <pc:chgData name="Morgan Ball (John XXIII College - Mount Claremont)" userId="c9fe06fd-15b9-4aef-8f74-cc6223a5ec1f" providerId="ADAL" clId="{70C701B1-5CA1-40F3-8256-3E237042C5FE}" dt="2023-05-30T03:05:31.266" v="15" actId="13926"/>
      <pc:docMkLst>
        <pc:docMk/>
      </pc:docMkLst>
      <pc:sldChg chg="addSp delSp modSp new mod">
        <pc:chgData name="Morgan Ball (John XXIII College - Mount Claremont)" userId="c9fe06fd-15b9-4aef-8f74-cc6223a5ec1f" providerId="ADAL" clId="{70C701B1-5CA1-40F3-8256-3E237042C5FE}" dt="2023-05-30T03:05:31.266" v="15" actId="13926"/>
        <pc:sldMkLst>
          <pc:docMk/>
          <pc:sldMk cId="1634894334" sldId="324"/>
        </pc:sldMkLst>
        <pc:spChg chg="del">
          <ac:chgData name="Morgan Ball (John XXIII College - Mount Claremont)" userId="c9fe06fd-15b9-4aef-8f74-cc6223a5ec1f" providerId="ADAL" clId="{70C701B1-5CA1-40F3-8256-3E237042C5FE}" dt="2023-05-30T03:05:08.538" v="2"/>
          <ac:spMkLst>
            <pc:docMk/>
            <pc:sldMk cId="1634894334" sldId="324"/>
            <ac:spMk id="2" creationId="{C51B3FD8-3261-D6F9-A84E-65077ED4CDF5}"/>
          </ac:spMkLst>
        </pc:spChg>
        <pc:spChg chg="mod">
          <ac:chgData name="Morgan Ball (John XXIII College - Mount Claremont)" userId="c9fe06fd-15b9-4aef-8f74-cc6223a5ec1f" providerId="ADAL" clId="{70C701B1-5CA1-40F3-8256-3E237042C5FE}" dt="2023-05-30T03:05:31.266" v="15" actId="13926"/>
          <ac:spMkLst>
            <pc:docMk/>
            <pc:sldMk cId="1634894334" sldId="324"/>
            <ac:spMk id="3" creationId="{D935775C-D14E-4A45-D991-232F54C33787}"/>
          </ac:spMkLst>
        </pc:spChg>
        <pc:spChg chg="add mod">
          <ac:chgData name="Morgan Ball (John XXIII College - Mount Claremont)" userId="c9fe06fd-15b9-4aef-8f74-cc6223a5ec1f" providerId="ADAL" clId="{70C701B1-5CA1-40F3-8256-3E237042C5FE}" dt="2023-05-30T03:05:08.538" v="2"/>
          <ac:spMkLst>
            <pc:docMk/>
            <pc:sldMk cId="1634894334" sldId="324"/>
            <ac:spMk id="4" creationId="{F6CBEDAA-EC6E-88C1-44EA-76814F481898}"/>
          </ac:spMkLst>
        </pc:spChg>
      </pc:sldChg>
    </pc:docChg>
  </pc:docChgLst>
  <pc:docChgLst>
    <pc:chgData name="Morgan Ball (John XXIII College - Mount Claremont)" userId="c9fe06fd-15b9-4aef-8f74-cc6223a5ec1f" providerId="ADAL" clId="{C76D4E92-3FAA-4F96-AAB6-CE59260B006E}"/>
    <pc:docChg chg="modSld">
      <pc:chgData name="Morgan Ball (John XXIII College - Mount Claremont)" userId="c9fe06fd-15b9-4aef-8f74-cc6223a5ec1f" providerId="ADAL" clId="{C76D4E92-3FAA-4F96-AAB6-CE59260B006E}" dt="2021-06-09T03:12:19.448" v="23" actId="20577"/>
      <pc:docMkLst>
        <pc:docMk/>
      </pc:docMkLst>
      <pc:sldChg chg="modSp mod">
        <pc:chgData name="Morgan Ball (John XXIII College - Mount Claremont)" userId="c9fe06fd-15b9-4aef-8f74-cc6223a5ec1f" providerId="ADAL" clId="{C76D4E92-3FAA-4F96-AAB6-CE59260B006E}" dt="2021-06-09T03:12:19.448" v="23" actId="20577"/>
        <pc:sldMkLst>
          <pc:docMk/>
          <pc:sldMk cId="1777726457" sldId="256"/>
        </pc:sldMkLst>
        <pc:spChg chg="mod">
          <ac:chgData name="Morgan Ball (John XXIII College - Mount Claremont)" userId="c9fe06fd-15b9-4aef-8f74-cc6223a5ec1f" providerId="ADAL" clId="{C76D4E92-3FAA-4F96-AAB6-CE59260B006E}" dt="2021-06-09T03:12:19.448" v="23" actId="20577"/>
          <ac:spMkLst>
            <pc:docMk/>
            <pc:sldMk cId="1777726457" sldId="256"/>
            <ac:spMk id="2" creationId="{8AC47E53-C35A-48C5-A2CF-EC155859EC53}"/>
          </ac:spMkLst>
        </pc:spChg>
        <pc:spChg chg="mod">
          <ac:chgData name="Morgan Ball (John XXIII College - Mount Claremont)" userId="c9fe06fd-15b9-4aef-8f74-cc6223a5ec1f" providerId="ADAL" clId="{C76D4E92-3FAA-4F96-AAB6-CE59260B006E}" dt="2021-06-09T03:11:51.937" v="1" actId="20577"/>
          <ac:spMkLst>
            <pc:docMk/>
            <pc:sldMk cId="1777726457" sldId="256"/>
            <ac:spMk id="3" creationId="{C8C39E44-3AFA-445E-B06E-55633ADDA1D6}"/>
          </ac:spMkLst>
        </pc:spChg>
      </pc:sldChg>
    </pc:docChg>
  </pc:docChgLst>
  <pc:docChgLst>
    <pc:chgData name="Morgan Ball" userId="c9fe06fd-15b9-4aef-8f74-cc6223a5ec1f" providerId="ADAL" clId="{70C701B1-5CA1-40F3-8256-3E237042C5FE}"/>
    <pc:docChg chg="custSel modSld">
      <pc:chgData name="Morgan Ball" userId="c9fe06fd-15b9-4aef-8f74-cc6223a5ec1f" providerId="ADAL" clId="{70C701B1-5CA1-40F3-8256-3E237042C5FE}" dt="2023-06-07T01:23:34.477" v="2" actId="27636"/>
      <pc:docMkLst>
        <pc:docMk/>
      </pc:docMkLst>
      <pc:sldChg chg="modSp mod">
        <pc:chgData name="Morgan Ball" userId="c9fe06fd-15b9-4aef-8f74-cc6223a5ec1f" providerId="ADAL" clId="{70C701B1-5CA1-40F3-8256-3E237042C5FE}" dt="2023-06-07T01:23:34.477" v="2" actId="27636"/>
        <pc:sldMkLst>
          <pc:docMk/>
          <pc:sldMk cId="358633237" sldId="318"/>
        </pc:sldMkLst>
        <pc:spChg chg="mod">
          <ac:chgData name="Morgan Ball" userId="c9fe06fd-15b9-4aef-8f74-cc6223a5ec1f" providerId="ADAL" clId="{70C701B1-5CA1-40F3-8256-3E237042C5FE}" dt="2023-06-07T01:23:34.477" v="2" actId="27636"/>
          <ac:spMkLst>
            <pc:docMk/>
            <pc:sldMk cId="358633237" sldId="318"/>
            <ac:spMk id="3" creationId="{8375FD9F-B19E-4A08-807E-7323B76BF929}"/>
          </ac:spMkLst>
        </pc:spChg>
      </pc:sldChg>
    </pc:docChg>
  </pc:docChgLst>
</pc:chgInfo>
</file>

<file path=ppt/media/image1.jpeg>
</file>

<file path=ppt/media/image10.jpg>
</file>

<file path=ppt/media/image11.jpg>
</file>

<file path=ppt/media/image12.jpg>
</file>

<file path=ppt/media/image13.png>
</file>

<file path=ppt/media/image14.jpeg>
</file>

<file path=ppt/media/image15.jpeg>
</file>

<file path=ppt/media/image2.jpeg>
</file>

<file path=ppt/media/image3.jpeg>
</file>

<file path=ppt/media/image4.jpe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C89CED-9397-4FF0-816D-C24B4386E4E5}" type="datetimeFigureOut">
              <a:rPr lang="en-AU" smtClean="0"/>
              <a:t>12/06/2023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009724-827B-41EA-B21C-B625AF7A79B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6958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Former Greens Senators Scott Ludlam and Larissa Waters</a:t>
            </a:r>
          </a:p>
          <a:p>
            <a:r>
              <a:rPr lang="en-US" dirty="0"/>
              <a:t>Greens leader Richard Di Natale</a:t>
            </a:r>
            <a:r>
              <a:rPr lang="en-US" baseline="0" dirty="0"/>
              <a:t> (middle)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D337F-C3A5-904F-9698-6291A207DEA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693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Larceny = theft of personal property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D337F-C3A5-904F-9698-6291A207DEA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9450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D337F-C3A5-904F-9698-6291A207DEA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573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Being employed by the government</a:t>
            </a:r>
          </a:p>
          <a:p>
            <a:endParaRPr lang="en-US" dirty="0"/>
          </a:p>
          <a:p>
            <a:r>
              <a:rPr lang="en-US" dirty="0"/>
              <a:t>Notable case: Phil</a:t>
            </a:r>
            <a:r>
              <a:rPr lang="en-US" baseline="0" dirty="0"/>
              <a:t> Cleary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D337F-C3A5-904F-9698-6291A207DEA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329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D337F-C3A5-904F-9698-6291A207DEA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020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160EA64-D806-43AC-9DF2-F8C432F32B4C}" type="datetimeFigureOut">
              <a:rPr lang="en-US" dirty="0"/>
              <a:pPr/>
              <a:t>6/12/2023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www.aec.gov.au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bc.net.au/btn/story/s4464749.htm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www.youtube.com/watch?v=3y_xXZ7paVI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bc.net.au/news/2017-11-17/constitution-section-44-what-it-says-about-disqualification/9161180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bc.net.au/news/2016-10-25/one-nation-senator-rod-culleton-pleads-guilty-to-larceny/796314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bc.net.au/news/2017-04-05/bob-day-high-court-decision-explained/841850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EA480D0-1CDA-450E-B62A-17E6A8D1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result for electoral procedure cartoon">
            <a:extLst>
              <a:ext uri="{FF2B5EF4-FFF2-40B4-BE49-F238E27FC236}">
                <a16:creationId xmlns:a16="http://schemas.microsoft.com/office/drawing/2014/main" id="{7B6C3950-054E-40C7-A855-EA9FFCD78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966" y="157905"/>
            <a:ext cx="5647814" cy="395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C47E53-C35A-48C5-A2CF-EC155859EC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4269282"/>
            <a:ext cx="8991600" cy="1264762"/>
          </a:xfrm>
        </p:spPr>
        <p:txBody>
          <a:bodyPr>
            <a:normAutofit/>
          </a:bodyPr>
          <a:lstStyle/>
          <a:p>
            <a:r>
              <a:rPr lang="en-AU" sz="3200"/>
              <a:t>ELECTIONS AND REPRESENTATION </a:t>
            </a:r>
            <a:endParaRPr lang="en-AU" sz="3200" dirty="0">
              <a:highlight>
                <a:srgbClr val="FFFF00"/>
              </a:highligh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C39E44-3AFA-445E-B06E-55633ADDA1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5688535"/>
            <a:ext cx="6801612" cy="536125"/>
          </a:xfrm>
        </p:spPr>
        <p:txBody>
          <a:bodyPr>
            <a:normAutofit/>
          </a:bodyPr>
          <a:lstStyle/>
          <a:p>
            <a:r>
              <a:rPr lang="en-AU" sz="1800" b="1" dirty="0"/>
              <a:t>Chapter 8/9</a:t>
            </a:r>
          </a:p>
        </p:txBody>
      </p:sp>
    </p:spTree>
    <p:extLst>
      <p:ext uri="{BB962C8B-B14F-4D97-AF65-F5344CB8AC3E}">
        <p14:creationId xmlns:p14="http://schemas.microsoft.com/office/powerpoint/2010/main" val="1777726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211836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>
                <a:cs typeface="Times New Roman"/>
              </a:rPr>
              <a:t>4. </a:t>
            </a:r>
            <a:r>
              <a:rPr lang="en-US" dirty="0">
                <a:solidFill>
                  <a:srgbClr val="000000"/>
                </a:solidFill>
                <a:cs typeface="Times New Roman"/>
              </a:rPr>
              <a:t>Are not a government employee or a contractor to the government (and thus would have a conflict of interest)</a:t>
            </a:r>
            <a:r>
              <a:rPr lang="en-US" dirty="0">
                <a:cs typeface="Times New Roman"/>
              </a:rPr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5C812C-40AE-4DBC-98D3-21F0EFE54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146" name="Picture 2" descr="Image result for conflict of interest political cartoon">
            <a:extLst>
              <a:ext uri="{FF2B5EF4-FFF2-40B4-BE49-F238E27FC236}">
                <a16:creationId xmlns:a16="http://schemas.microsoft.com/office/drawing/2014/main" id="{85AEAA94-23C2-40EB-8D53-8565FA5EB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732" y="2420474"/>
            <a:ext cx="6117020" cy="431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862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mage result for baby political cartoon">
            <a:extLst>
              <a:ext uri="{FF2B5EF4-FFF2-40B4-BE49-F238E27FC236}">
                <a16:creationId xmlns:a16="http://schemas.microsoft.com/office/drawing/2014/main" id="{DB216ADD-32D9-4D40-83FE-19345445C3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88" r="1" b="1"/>
          <a:stretch/>
        </p:blipFill>
        <p:spPr bwMode="auto">
          <a:xfrm>
            <a:off x="6096000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F55BD-582D-4352-A6FD-68A851A06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640691"/>
            <a:ext cx="4486656" cy="3802149"/>
          </a:xfrm>
        </p:spPr>
        <p:txBody>
          <a:bodyPr>
            <a:normAutofit/>
          </a:bodyPr>
          <a:lstStyle/>
          <a:p>
            <a:r>
              <a:rPr lang="en-AU" sz="2400" dirty="0"/>
              <a:t>Section 34 of the Constitution also allows Federal Parliament to change the minimum age for a person to be a member of the Federal Parliament. </a:t>
            </a:r>
          </a:p>
          <a:p>
            <a:r>
              <a:rPr lang="en-AU" sz="2400" dirty="0"/>
              <a:t>Originally it was 21 years old but now the minimum age is 18…any takers?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F5B2FA-5543-427B-BBF5-2D35A2120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78776"/>
            <a:ext cx="4486656" cy="1174991"/>
          </a:xfrm>
        </p:spPr>
        <p:txBody>
          <a:bodyPr>
            <a:normAutofit/>
          </a:bodyPr>
          <a:lstStyle/>
          <a:p>
            <a:r>
              <a:rPr lang="en-AU" sz="2400"/>
              <a:t>Eligibility</a:t>
            </a:r>
          </a:p>
        </p:txBody>
      </p:sp>
    </p:spTree>
    <p:extLst>
      <p:ext uri="{BB962C8B-B14F-4D97-AF65-F5344CB8AC3E}">
        <p14:creationId xmlns:p14="http://schemas.microsoft.com/office/powerpoint/2010/main" val="3514807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28043-6FA1-49B6-B38D-18DC45E94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hlinkClick r:id="rId2"/>
              </a:rPr>
              <a:t>https://www.aec.gov.au/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91C00-1CD2-418D-A0FF-0FF402E91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  <a:p>
            <a:endParaRPr lang="en-AU" dirty="0"/>
          </a:p>
        </p:txBody>
      </p:sp>
      <p:pic>
        <p:nvPicPr>
          <p:cNvPr id="5122" name="Picture 2" descr="Image result for australian electoral commission">
            <a:extLst>
              <a:ext uri="{FF2B5EF4-FFF2-40B4-BE49-F238E27FC236}">
                <a16:creationId xmlns:a16="http://schemas.microsoft.com/office/drawing/2014/main" id="{4565FD01-615D-48A0-BFBB-4CD02F3D7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041" y="2539567"/>
            <a:ext cx="11299917" cy="3766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213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7252B431-684D-480C-90DB-FC5578E76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158" t="3011" r="4743" b="18727"/>
          <a:stretch/>
        </p:blipFill>
        <p:spPr>
          <a:xfrm>
            <a:off x="1320769" y="-49110"/>
            <a:ext cx="5370786" cy="690711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2E3ECE0-0B9A-47E2-A100-10AF532A5DE2}"/>
              </a:ext>
            </a:extLst>
          </p:cNvPr>
          <p:cNvSpPr txBox="1"/>
          <p:nvPr/>
        </p:nvSpPr>
        <p:spPr>
          <a:xfrm>
            <a:off x="7922103" y="865848"/>
            <a:ext cx="33581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Young but good:</a:t>
            </a:r>
            <a:endParaRPr lang="en-AU" dirty="0">
              <a:hlinkClick r:id="rId3"/>
            </a:endParaRPr>
          </a:p>
          <a:p>
            <a:endParaRPr lang="en-AU" dirty="0">
              <a:hlinkClick r:id="rId3"/>
            </a:endParaRPr>
          </a:p>
          <a:p>
            <a:r>
              <a:rPr lang="en-AU" dirty="0">
                <a:hlinkClick r:id="rId3"/>
              </a:rPr>
              <a:t>http://www.abc.net.au/btn/story/s4464749.htm</a:t>
            </a:r>
            <a:endParaRPr lang="en-AU" dirty="0"/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40857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002C9-BFF9-423E-83C4-8E1217DD4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1984 electoral reforms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1EA28-C7D5-4E74-BD1A-6C6FD3822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7947" y="2290046"/>
            <a:ext cx="8666570" cy="4567954"/>
          </a:xfrm>
        </p:spPr>
        <p:txBody>
          <a:bodyPr>
            <a:normAutofit fontScale="92500" lnSpcReduction="10000"/>
          </a:bodyPr>
          <a:lstStyle/>
          <a:p>
            <a:r>
              <a:rPr lang="en-AU" b="1" dirty="0"/>
              <a:t>Hawke </a:t>
            </a:r>
            <a:r>
              <a:rPr lang="en-AU" dirty="0"/>
              <a:t>introduced a number of reforms that took place in 1984 election:</a:t>
            </a:r>
          </a:p>
          <a:p>
            <a:pPr lvl="1"/>
            <a:r>
              <a:rPr lang="en-AU" dirty="0"/>
              <a:t>Increase in number of </a:t>
            </a:r>
            <a:r>
              <a:rPr lang="en-AU" dirty="0" err="1"/>
              <a:t>HoR</a:t>
            </a:r>
            <a:r>
              <a:rPr lang="en-AU" dirty="0"/>
              <a:t> seats from 125 to 148</a:t>
            </a:r>
          </a:p>
          <a:p>
            <a:pPr lvl="1"/>
            <a:r>
              <a:rPr lang="en-AU" dirty="0"/>
              <a:t>Increase in the number of Senators to 12 (nexus clause), total of 76 - this increased ability of minor parties and independents to win</a:t>
            </a:r>
          </a:p>
          <a:p>
            <a:pPr lvl="1"/>
            <a:r>
              <a:rPr lang="en-AU" dirty="0"/>
              <a:t>Reduction of the allowable variation in the size of the </a:t>
            </a:r>
            <a:r>
              <a:rPr lang="en-AU" dirty="0" err="1"/>
              <a:t>HoR</a:t>
            </a:r>
            <a:r>
              <a:rPr lang="en-AU" dirty="0"/>
              <a:t> seats from 20 to 10%</a:t>
            </a:r>
          </a:p>
          <a:p>
            <a:pPr lvl="1"/>
            <a:r>
              <a:rPr lang="en-AU" dirty="0"/>
              <a:t>Extension on compulsory voting to Indigenous Australians</a:t>
            </a:r>
          </a:p>
          <a:p>
            <a:pPr lvl="1"/>
            <a:r>
              <a:rPr lang="en-AU" dirty="0"/>
              <a:t>Introduction of Group Ticket Voting for the Senate (and party identification on ballet papers)</a:t>
            </a:r>
          </a:p>
          <a:p>
            <a:pPr marL="0" indent="0">
              <a:buNone/>
            </a:pPr>
            <a:r>
              <a:rPr lang="en-AU" b="1" dirty="0"/>
              <a:t>Proposed Reforms:</a:t>
            </a:r>
          </a:p>
          <a:p>
            <a:pPr marL="0" indent="0">
              <a:buNone/>
            </a:pPr>
            <a:r>
              <a:rPr lang="en-AU" dirty="0"/>
              <a:t>Relatively little changes except to the size of the Houses, potential reforms include:</a:t>
            </a:r>
          </a:p>
          <a:p>
            <a:pPr>
              <a:buFontTx/>
              <a:buChar char="-"/>
            </a:pPr>
            <a:r>
              <a:rPr lang="en-AU" dirty="0"/>
              <a:t>Replacing proportional voting in the Senate</a:t>
            </a:r>
          </a:p>
          <a:p>
            <a:pPr>
              <a:buFontTx/>
              <a:buChar char="-"/>
            </a:pPr>
            <a:r>
              <a:rPr lang="en-AU" dirty="0"/>
              <a:t>Adopting voluntary voting</a:t>
            </a:r>
          </a:p>
          <a:p>
            <a:pPr>
              <a:buFontTx/>
              <a:buChar char="-"/>
            </a:pPr>
            <a:r>
              <a:rPr lang="en-AU" dirty="0"/>
              <a:t>Adoption of partial proportional voting for the </a:t>
            </a:r>
            <a:r>
              <a:rPr lang="en-AU" dirty="0" err="1"/>
              <a:t>HoR</a:t>
            </a:r>
            <a:r>
              <a:rPr lang="en-AU" dirty="0"/>
              <a:t> (50% electorates, 50% proportional)</a:t>
            </a:r>
          </a:p>
          <a:p>
            <a:pPr>
              <a:buFontTx/>
              <a:buChar char="-"/>
            </a:pPr>
            <a:r>
              <a:rPr lang="en-AU" dirty="0"/>
              <a:t>Reducing the 6 year terms in Senate</a:t>
            </a:r>
          </a:p>
        </p:txBody>
      </p:sp>
    </p:spTree>
    <p:extLst>
      <p:ext uri="{BB962C8B-B14F-4D97-AF65-F5344CB8AC3E}">
        <p14:creationId xmlns:p14="http://schemas.microsoft.com/office/powerpoint/2010/main" val="3162180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D6F0A31-5407-4EFA-9DFA-67E9426829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F6CB321-6C88-4503-A6C5-88CDD708AE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687" t="43825" r="17928" b="1874"/>
          <a:stretch/>
        </p:blipFill>
        <p:spPr>
          <a:xfrm>
            <a:off x="4807063" y="1122388"/>
            <a:ext cx="7232168" cy="50166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922C6D-332E-415F-B5C5-2004D6129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20" y="875478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>
                <a:solidFill>
                  <a:srgbClr val="262626"/>
                </a:solidFill>
              </a:rPr>
              <a:t>Timing of Elections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26EC52-913E-44A7-AEAD-FCFF261D5253}"/>
              </a:ext>
            </a:extLst>
          </p:cNvPr>
          <p:cNvSpPr txBox="1"/>
          <p:nvPr/>
        </p:nvSpPr>
        <p:spPr>
          <a:xfrm>
            <a:off x="756120" y="3091157"/>
            <a:ext cx="3044950" cy="31393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b="1" dirty="0"/>
              <a:t>Fixed Terms vs. </a:t>
            </a:r>
          </a:p>
          <a:p>
            <a:pPr algn="ctr"/>
            <a:r>
              <a:rPr lang="en-AU" b="1" dirty="0"/>
              <a:t>Maximum Terms</a:t>
            </a:r>
          </a:p>
          <a:p>
            <a:pPr marL="285750" indent="-285750">
              <a:buFontTx/>
              <a:buChar char="-"/>
            </a:pPr>
            <a:r>
              <a:rPr lang="en-AU" dirty="0">
                <a:highlight>
                  <a:srgbClr val="FFFF00"/>
                </a:highlight>
              </a:rPr>
              <a:t>Fixed terms </a:t>
            </a:r>
            <a:r>
              <a:rPr lang="en-AU" dirty="0"/>
              <a:t>require a new election is held after a specified period of time or even on specified date</a:t>
            </a:r>
          </a:p>
          <a:p>
            <a:pPr marL="285750" indent="-285750">
              <a:buFontTx/>
              <a:buChar char="-"/>
            </a:pPr>
            <a:r>
              <a:rPr lang="en-AU" dirty="0">
                <a:highlight>
                  <a:srgbClr val="FFFF00"/>
                </a:highlight>
              </a:rPr>
              <a:t>Maximum terms </a:t>
            </a:r>
            <a:r>
              <a:rPr lang="en-AU" dirty="0"/>
              <a:t>allow governments to call early elections (go to polls before full term has been served)</a:t>
            </a:r>
          </a:p>
        </p:txBody>
      </p:sp>
    </p:spTree>
    <p:extLst>
      <p:ext uri="{BB962C8B-B14F-4D97-AF65-F5344CB8AC3E}">
        <p14:creationId xmlns:p14="http://schemas.microsoft.com/office/powerpoint/2010/main" val="1272068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2539" y="195949"/>
            <a:ext cx="7729728" cy="118872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>
                <a:cs typeface="Times New Roman"/>
              </a:rPr>
              <a:t>Compulsory Voting:</a:t>
            </a:r>
            <a:br>
              <a:rPr lang="en-US" dirty="0">
                <a:cs typeface="Times New Roman"/>
              </a:rPr>
            </a:br>
            <a:r>
              <a:rPr lang="en-US" dirty="0">
                <a:cs typeface="Times New Roman"/>
              </a:rPr>
              <a:t>Arguments for &amp; against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97850" y="1663217"/>
            <a:ext cx="7200900" cy="467487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669664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96AC89B-FC31-4359-8180-FE1BCC496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4A5970C-32AD-45E3-B88B-C683E4C1C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Image result for compulsory voting CARTOON">
            <a:extLst>
              <a:ext uri="{FF2B5EF4-FFF2-40B4-BE49-F238E27FC236}">
                <a16:creationId xmlns:a16="http://schemas.microsoft.com/office/drawing/2014/main" id="{D195F5CC-DBAD-4067-A026-F762D537B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789" y="1638261"/>
            <a:ext cx="4782312" cy="358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99F218-4167-48DD-8187-F83E861D2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>
            <a:normAutofit/>
          </a:bodyPr>
          <a:lstStyle/>
          <a:p>
            <a:r>
              <a:rPr lang="en-AU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C9ED9-C855-4D99-9F6B-1F3DB0512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638044"/>
            <a:ext cx="4609584" cy="364714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/>
              <a:t>History of compulsory voting in Australia:</a:t>
            </a:r>
          </a:p>
          <a:p>
            <a:r>
              <a:rPr lang="en-US" sz="2400" dirty="0"/>
              <a:t>Compulsory enrolment for federal elections was introduced in 1912</a:t>
            </a:r>
          </a:p>
          <a:p>
            <a:r>
              <a:rPr lang="en-US" sz="2400" dirty="0"/>
              <a:t>Compulsory voting for state elections was introduced in Queensland in 1915</a:t>
            </a:r>
          </a:p>
          <a:p>
            <a:r>
              <a:rPr lang="en-US" sz="2400" dirty="0"/>
              <a:t>Compulsory voting at federal elections was introduced in 1924.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8415482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49FC9-6EAF-428E-8A3A-134CF49CF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729" y="370332"/>
            <a:ext cx="7729728" cy="1188720"/>
          </a:xfrm>
        </p:spPr>
        <p:txBody>
          <a:bodyPr/>
          <a:lstStyle/>
          <a:p>
            <a:r>
              <a:rPr lang="en-AU" dirty="0"/>
              <a:t>ARGUMENTS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5B9BA-0D48-44FE-81AF-37AB27A8F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722" y="1878008"/>
            <a:ext cx="6912864" cy="4880144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Voting is a civic duty comparable to other duties citizens perform e.g. taxation, compulsory education, jury duty</a:t>
            </a:r>
          </a:p>
          <a:p>
            <a:r>
              <a:rPr lang="en-US" sz="2400" dirty="0"/>
              <a:t>Teaches the benefits of political participation</a:t>
            </a:r>
          </a:p>
          <a:p>
            <a:r>
              <a:rPr lang="en-US" sz="2400" dirty="0"/>
              <a:t>Parliament reflects more accurately the "will of the </a:t>
            </a:r>
            <a:r>
              <a:rPr lang="en-US" sz="2400"/>
              <a:t>electorate“</a:t>
            </a:r>
            <a:endParaRPr lang="en-US" sz="2400" dirty="0"/>
          </a:p>
          <a:p>
            <a:r>
              <a:rPr lang="en-US" sz="2400" dirty="0"/>
              <a:t>Governments must consider the total electorate in policy formulation and management</a:t>
            </a:r>
          </a:p>
          <a:p>
            <a:r>
              <a:rPr lang="en-US" sz="2400" dirty="0"/>
              <a:t>Candidates can concentrate their campaigning energies on issues rather than encouraging voters to attend the poll</a:t>
            </a:r>
          </a:p>
          <a:p>
            <a:r>
              <a:rPr lang="en-US" sz="2400" dirty="0"/>
              <a:t>The voter isn't actually compelled to vote for anyone because voting is by secret ballot.</a:t>
            </a:r>
          </a:p>
          <a:p>
            <a:endParaRPr lang="en-AU" sz="2400" dirty="0"/>
          </a:p>
        </p:txBody>
      </p:sp>
      <p:pic>
        <p:nvPicPr>
          <p:cNvPr id="9218" name="Picture 2" descr="Image result for compulsory voting CARTOON">
            <a:extLst>
              <a:ext uri="{FF2B5EF4-FFF2-40B4-BE49-F238E27FC236}">
                <a16:creationId xmlns:a16="http://schemas.microsoft.com/office/drawing/2014/main" id="{58CECA3E-84CF-4D22-99AE-8C22652424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81"/>
          <a:stretch/>
        </p:blipFill>
        <p:spPr bwMode="auto">
          <a:xfrm>
            <a:off x="7336220" y="2759392"/>
            <a:ext cx="4643163" cy="3133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629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54A9-3EE5-4FAA-A5B2-97A705BEA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15462"/>
            <a:ext cx="7729728" cy="1188720"/>
          </a:xfrm>
        </p:spPr>
        <p:txBody>
          <a:bodyPr/>
          <a:lstStyle/>
          <a:p>
            <a:r>
              <a:rPr lang="en-AU" dirty="0"/>
              <a:t>ARGUMENTS AGAINST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94086-4077-403A-88A9-DBE420A3F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219" y="1534510"/>
            <a:ext cx="5879781" cy="510802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It is undemocratic to force people to vote – an infringement of liberty</a:t>
            </a:r>
          </a:p>
          <a:p>
            <a:r>
              <a:rPr lang="en-US" sz="2400" dirty="0"/>
              <a:t>The ill informed and those with little interest in politics are forced to the polls</a:t>
            </a:r>
          </a:p>
          <a:p>
            <a:r>
              <a:rPr lang="en-US" sz="2400" dirty="0"/>
              <a:t>It may increase the number of "donkey votes“</a:t>
            </a:r>
          </a:p>
          <a:p>
            <a:r>
              <a:rPr lang="en-US" sz="2400" dirty="0"/>
              <a:t>It may increase the number of informal votes</a:t>
            </a:r>
          </a:p>
          <a:p>
            <a:r>
              <a:rPr lang="en-US" sz="2400" dirty="0"/>
              <a:t>It increases the number of safe, single-member electorates – political parties then concentrate on the more marginal electorates</a:t>
            </a:r>
          </a:p>
          <a:p>
            <a:r>
              <a:rPr lang="en-US" sz="2400" dirty="0"/>
              <a:t>Resources must be allocated to determine whether those who failed to vote have "valid and sufficient" reasons.</a:t>
            </a:r>
          </a:p>
          <a:p>
            <a:pPr marL="0" indent="0">
              <a:buNone/>
            </a:pPr>
            <a:r>
              <a:rPr lang="en-US" sz="2400" dirty="0">
                <a:hlinkClick r:id="rId2"/>
              </a:rPr>
              <a:t>https://www.youtube.com/watch?v=3y_xXZ7paVI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8194" name="Picture 2" descr="Image result for compulsory voting CARTOON">
            <a:extLst>
              <a:ext uri="{FF2B5EF4-FFF2-40B4-BE49-F238E27FC236}">
                <a16:creationId xmlns:a16="http://schemas.microsoft.com/office/drawing/2014/main" id="{0729DB17-6174-4D63-9B68-77923134C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016" y="2597584"/>
            <a:ext cx="5757984" cy="3473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343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5775C-D14E-4A45-D991-232F54C33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835" y="2508648"/>
            <a:ext cx="7729728" cy="3101983"/>
          </a:xfrm>
        </p:spPr>
        <p:txBody>
          <a:bodyPr/>
          <a:lstStyle/>
          <a:p>
            <a:pPr algn="l"/>
            <a:endParaRPr lang="en-US" sz="2400" b="0" i="0" u="none" strike="noStrike" baseline="0" dirty="0">
              <a:solidFill>
                <a:srgbClr val="000000"/>
              </a:solidFill>
              <a:latin typeface="Symbol" panose="05050102010706020507" pitchFamily="18" charset="2"/>
            </a:endParaRPr>
          </a:p>
          <a:p>
            <a:pPr marL="0" indent="0">
              <a:buNone/>
            </a:pPr>
            <a:r>
              <a:rPr lang="en-AU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Essential to the understanding of representation and justice is knowledge of: </a:t>
            </a:r>
          </a:p>
          <a:p>
            <a:r>
              <a:rPr lang="en-AU" sz="2400" b="0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the principles of fair elections </a:t>
            </a:r>
          </a:p>
          <a:p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political participation </a:t>
            </a:r>
          </a:p>
          <a:p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natural justice. 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CBEDAA-EC6E-88C1-44EA-76814F481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0438" y="965200"/>
            <a:ext cx="7731125" cy="1187450"/>
          </a:xfrm>
        </p:spPr>
        <p:txBody>
          <a:bodyPr/>
          <a:lstStyle/>
          <a:p>
            <a:r>
              <a:rPr lang="en-AU" dirty="0"/>
              <a:t>SYLLABUS DOT POINT </a:t>
            </a:r>
            <a:br>
              <a:rPr lang="en-AU" dirty="0"/>
            </a:br>
            <a:r>
              <a:rPr lang="en-AU" sz="1800" dirty="0"/>
              <a:t>(EXAMINABLE MATERIAL)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89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56C37-530E-4DF6-9246-B35CA050E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435" y="106723"/>
            <a:ext cx="7729728" cy="1188720"/>
          </a:xfrm>
        </p:spPr>
        <p:txBody>
          <a:bodyPr/>
          <a:lstStyle/>
          <a:p>
            <a:r>
              <a:rPr lang="en-AU" dirty="0"/>
              <a:t>Functions of Democratic Elections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61EF0-B8E7-4E94-814A-B0EAFD273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435" y="1319048"/>
            <a:ext cx="7108806" cy="5538952"/>
          </a:xfrm>
        </p:spPr>
        <p:txBody>
          <a:bodyPr>
            <a:noAutofit/>
          </a:bodyPr>
          <a:lstStyle/>
          <a:p>
            <a:pPr marL="571500" indent="-514350"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cs typeface="Times New Roman"/>
              </a:rPr>
              <a:t>Providing a peaceful means of political change</a:t>
            </a:r>
          </a:p>
          <a:p>
            <a:pPr marL="571500" indent="-514350">
              <a:buFont typeface="+mj-lt"/>
              <a:buAutoNum type="arabicPeriod"/>
            </a:pPr>
            <a:endParaRPr lang="en-US" sz="300" dirty="0">
              <a:solidFill>
                <a:srgbClr val="000000"/>
              </a:solidFill>
              <a:cs typeface="Times New Roman"/>
            </a:endParaRPr>
          </a:p>
          <a:p>
            <a:pPr marL="571500" indent="-514350"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cs typeface="Times New Roman"/>
              </a:rPr>
              <a:t>Ensuring that there is democratic choice</a:t>
            </a:r>
          </a:p>
          <a:p>
            <a:pPr lvl="1"/>
            <a:r>
              <a:rPr lang="en-US" sz="1800" dirty="0">
                <a:solidFill>
                  <a:srgbClr val="000000"/>
                </a:solidFill>
                <a:cs typeface="Times New Roman"/>
              </a:rPr>
              <a:t>Voters choose between alternative leaders, parties and policies</a:t>
            </a:r>
          </a:p>
          <a:p>
            <a:pPr lvl="1"/>
            <a:r>
              <a:rPr lang="en-US" sz="1800" dirty="0">
                <a:solidFill>
                  <a:srgbClr val="000000"/>
                </a:solidFill>
                <a:cs typeface="Times New Roman"/>
              </a:rPr>
              <a:t>Voters can dismiss from office those groups whose policies they reject</a:t>
            </a:r>
          </a:p>
          <a:p>
            <a:pPr lvl="1"/>
            <a:endParaRPr lang="en-US" sz="100" dirty="0">
              <a:solidFill>
                <a:srgbClr val="000000"/>
              </a:solidFill>
              <a:cs typeface="Times New Roman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cs typeface="Times New Roman"/>
              </a:rPr>
              <a:t>Providing governments with a general right to rule </a:t>
            </a:r>
            <a:r>
              <a:rPr lang="en-US" sz="2000" dirty="0">
                <a:solidFill>
                  <a:srgbClr val="000000"/>
                </a:solidFill>
                <a:cs typeface="Times New Roman"/>
              </a:rPr>
              <a:t>= political legitimacy and a specific mandate to carry out their policies</a:t>
            </a:r>
          </a:p>
          <a:p>
            <a:pPr marL="514350" indent="-514350">
              <a:buFont typeface="+mj-lt"/>
              <a:buAutoNum type="arabicPeriod"/>
            </a:pPr>
            <a:endParaRPr lang="en-US" sz="1400" dirty="0">
              <a:solidFill>
                <a:srgbClr val="000000"/>
              </a:solidFill>
              <a:cs typeface="Times New Roman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cs typeface="Times New Roman"/>
              </a:rPr>
              <a:t>Creating accountability to the people </a:t>
            </a:r>
            <a:r>
              <a:rPr lang="en-US" sz="2000" dirty="0">
                <a:solidFill>
                  <a:srgbClr val="000000"/>
                </a:solidFill>
                <a:cs typeface="Times New Roman"/>
              </a:rPr>
              <a:t>of political representatives in general and governments in particular</a:t>
            </a:r>
          </a:p>
          <a:p>
            <a:pPr marL="514350" indent="-514350">
              <a:buFont typeface="+mj-lt"/>
              <a:buAutoNum type="arabicPeriod"/>
            </a:pPr>
            <a:endParaRPr lang="en-US" sz="1400" dirty="0">
              <a:solidFill>
                <a:srgbClr val="000000"/>
              </a:solidFill>
              <a:cs typeface="Times New Roman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rgbClr val="000000"/>
                </a:solidFill>
                <a:highlight>
                  <a:srgbClr val="FFFF00"/>
                </a:highlight>
                <a:cs typeface="Times New Roman"/>
              </a:rPr>
              <a:t>Providing a basis for the duty of citizens to uphold the law</a:t>
            </a:r>
          </a:p>
          <a:p>
            <a:pPr marL="914400" lvl="1" indent="-514350"/>
            <a:r>
              <a:rPr lang="en-US" sz="1800" dirty="0">
                <a:solidFill>
                  <a:srgbClr val="000000"/>
                </a:solidFill>
                <a:cs typeface="Times New Roman"/>
              </a:rPr>
              <a:t>Laws have legal authority because they are passed by freely elected government</a:t>
            </a:r>
          </a:p>
          <a:p>
            <a:endParaRPr lang="en-AU" sz="2000" dirty="0"/>
          </a:p>
        </p:txBody>
      </p:sp>
      <p:pic>
        <p:nvPicPr>
          <p:cNvPr id="2050" name="Picture 2" descr="Image result for democratic elections cartoon">
            <a:extLst>
              <a:ext uri="{FF2B5EF4-FFF2-40B4-BE49-F238E27FC236}">
                <a16:creationId xmlns:a16="http://schemas.microsoft.com/office/drawing/2014/main" id="{2616D270-EDE2-4051-839A-FF9FF7939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7959" y="1836549"/>
            <a:ext cx="4614041" cy="3726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773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65320-D868-4588-844D-6B8B1AA48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6720"/>
            <a:ext cx="7729728" cy="1188720"/>
          </a:xfrm>
        </p:spPr>
        <p:txBody>
          <a:bodyPr/>
          <a:lstStyle/>
          <a:p>
            <a:r>
              <a:rPr lang="en-AU" dirty="0"/>
              <a:t>Democratic Electoral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36DE4-6936-4F04-8451-BB741EF4E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50072"/>
            <a:ext cx="7441324" cy="5034507"/>
          </a:xfrm>
        </p:spPr>
        <p:txBody>
          <a:bodyPr>
            <a:normAutofit lnSpcReduction="10000"/>
          </a:bodyPr>
          <a:lstStyle/>
          <a:p>
            <a:pPr marL="571500" indent="-51435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cs typeface="Times New Roman"/>
              </a:rPr>
              <a:t>A free and equal vote</a:t>
            </a:r>
          </a:p>
          <a:p>
            <a:pPr lvl="1"/>
            <a:r>
              <a:rPr lang="en-US" dirty="0">
                <a:solidFill>
                  <a:srgbClr val="000000"/>
                </a:solidFill>
                <a:cs typeface="Times New Roman"/>
              </a:rPr>
              <a:t>One vote one person / </a:t>
            </a:r>
            <a:r>
              <a:rPr lang="en-US" b="1" dirty="0">
                <a:solidFill>
                  <a:srgbClr val="000000"/>
                </a:solidFill>
                <a:cs typeface="Times New Roman"/>
              </a:rPr>
              <a:t>one vote one value </a:t>
            </a:r>
            <a:r>
              <a:rPr lang="en-US" dirty="0">
                <a:solidFill>
                  <a:srgbClr val="000000"/>
                </a:solidFill>
                <a:cs typeface="Times New Roman"/>
              </a:rPr>
              <a:t>= relative equality in the value of each vote</a:t>
            </a:r>
          </a:p>
          <a:p>
            <a:pPr lvl="1"/>
            <a:r>
              <a:rPr lang="en-US" dirty="0">
                <a:solidFill>
                  <a:srgbClr val="000000"/>
                </a:solidFill>
                <a:cs typeface="Times New Roman"/>
              </a:rPr>
              <a:t>Electoral procedures and systems MUST encourage MAXIMUM PARTICIPATION by citizens</a:t>
            </a:r>
          </a:p>
          <a:p>
            <a:pPr lvl="1"/>
            <a:endParaRPr lang="en-US" dirty="0">
              <a:solidFill>
                <a:srgbClr val="000000"/>
              </a:solidFill>
              <a:cs typeface="Times New Roman"/>
            </a:endParaRPr>
          </a:p>
          <a:p>
            <a:pPr marL="571500" indent="-51435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cs typeface="Times New Roman"/>
              </a:rPr>
              <a:t>A vote without pressure</a:t>
            </a:r>
          </a:p>
          <a:p>
            <a:pPr lvl="1"/>
            <a:r>
              <a:rPr lang="en-US" dirty="0">
                <a:solidFill>
                  <a:srgbClr val="000000"/>
                </a:solidFill>
                <a:cs typeface="Times New Roman"/>
              </a:rPr>
              <a:t>Citizens must exercise their vote freely – they should not be coerced/bullied into choosing a particular candidate</a:t>
            </a:r>
          </a:p>
          <a:p>
            <a:pPr lvl="1"/>
            <a:r>
              <a:rPr lang="en-US" dirty="0">
                <a:solidFill>
                  <a:srgbClr val="000000"/>
                </a:solidFill>
                <a:cs typeface="Times New Roman"/>
              </a:rPr>
              <a:t>Secret ballot – adopted by AUS colonies 1800s = to ensure that people could always exercise a free choice at the ballot box</a:t>
            </a:r>
          </a:p>
          <a:p>
            <a:pPr lvl="1"/>
            <a:endParaRPr lang="en-US" dirty="0">
              <a:solidFill>
                <a:srgbClr val="000000"/>
              </a:solidFill>
              <a:cs typeface="Times New Roman"/>
            </a:endParaRPr>
          </a:p>
          <a:p>
            <a:pPr marL="571500" indent="-514350">
              <a:buFont typeface="+mj-lt"/>
              <a:buAutoNum type="arabicPeriod"/>
            </a:pP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cs typeface="Times New Roman"/>
              </a:rPr>
              <a:t>Freedom of information</a:t>
            </a:r>
          </a:p>
          <a:p>
            <a:pPr lvl="1"/>
            <a:r>
              <a:rPr lang="en-US" dirty="0">
                <a:solidFill>
                  <a:srgbClr val="000000"/>
                </a:solidFill>
                <a:cs typeface="Times New Roman"/>
              </a:rPr>
              <a:t>Democratic choice must be based on the existence of fundamental political freedoms</a:t>
            </a:r>
          </a:p>
          <a:p>
            <a:pPr lvl="2"/>
            <a:r>
              <a:rPr lang="en-US" dirty="0">
                <a:solidFill>
                  <a:srgbClr val="000000"/>
                </a:solidFill>
                <a:cs typeface="Times New Roman"/>
              </a:rPr>
              <a:t>E.g.: Freedom of speech; Freedom of Assembly; Free media</a:t>
            </a:r>
          </a:p>
          <a:p>
            <a:endParaRPr lang="en-AU" dirty="0"/>
          </a:p>
        </p:txBody>
      </p:sp>
      <p:pic>
        <p:nvPicPr>
          <p:cNvPr id="3074" name="Picture 2" descr="Image result for democratic elections cartoon">
            <a:extLst>
              <a:ext uri="{FF2B5EF4-FFF2-40B4-BE49-F238E27FC236}">
                <a16:creationId xmlns:a16="http://schemas.microsoft.com/office/drawing/2014/main" id="{198A9739-1088-4363-91AA-2041AB199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897" y="1903429"/>
            <a:ext cx="4496841" cy="3362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08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65320-D868-4588-844D-6B8B1AA48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743" y="220225"/>
            <a:ext cx="7729728" cy="1188720"/>
          </a:xfrm>
        </p:spPr>
        <p:txBody>
          <a:bodyPr/>
          <a:lstStyle/>
          <a:p>
            <a:r>
              <a:rPr lang="en-AU" dirty="0"/>
              <a:t>Democratic Electoral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36DE4-6936-4F04-8451-BB741EF4E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127502"/>
            <a:ext cx="7441324" cy="5034507"/>
          </a:xfrm>
        </p:spPr>
        <p:txBody>
          <a:bodyPr>
            <a:normAutofit/>
          </a:bodyPr>
          <a:lstStyle/>
          <a:p>
            <a:pPr marL="571500" indent="-514350">
              <a:buFont typeface="+mj-lt"/>
              <a:buAutoNum type="arabicPeriod" startAt="4"/>
            </a:pPr>
            <a:r>
              <a:rPr lang="en-US" sz="2200" dirty="0">
                <a:solidFill>
                  <a:srgbClr val="000000"/>
                </a:solidFill>
                <a:highlight>
                  <a:srgbClr val="FFFF00"/>
                </a:highlight>
                <a:cs typeface="Times New Roman"/>
              </a:rPr>
              <a:t>An extensive right to stand for office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cs typeface="Times New Roman"/>
              </a:rPr>
              <a:t>Elections must provide genuine choice therefore there must be wide opportunity to run for political office</a:t>
            </a:r>
          </a:p>
          <a:p>
            <a:pPr lvl="1" indent="0">
              <a:buNone/>
            </a:pPr>
            <a:endParaRPr lang="en-US" sz="2000" dirty="0">
              <a:solidFill>
                <a:srgbClr val="000000"/>
              </a:solidFill>
              <a:highlight>
                <a:srgbClr val="FFFF00"/>
              </a:highlight>
              <a:cs typeface="Times New Roman"/>
            </a:endParaRPr>
          </a:p>
          <a:p>
            <a:pPr marL="571500" indent="-514350">
              <a:buFont typeface="+mj-lt"/>
              <a:buAutoNum type="arabicPeriod" startAt="4"/>
            </a:pPr>
            <a:r>
              <a:rPr lang="en-US" sz="2200" dirty="0">
                <a:solidFill>
                  <a:srgbClr val="000000"/>
                </a:solidFill>
                <a:highlight>
                  <a:srgbClr val="FFFF00"/>
                </a:highlight>
                <a:cs typeface="Times New Roman"/>
              </a:rPr>
              <a:t>A predictable pattern of elections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cs typeface="Times New Roman"/>
              </a:rPr>
              <a:t>Elections must be held regularly and reasonably frequently according to a set pattern</a:t>
            </a:r>
          </a:p>
          <a:p>
            <a:pPr lvl="1"/>
            <a:endParaRPr lang="en-US" sz="2000" dirty="0">
              <a:solidFill>
                <a:srgbClr val="000000"/>
              </a:solidFill>
              <a:highlight>
                <a:srgbClr val="FFFF00"/>
              </a:highlight>
              <a:cs typeface="Times New Roman"/>
            </a:endParaRPr>
          </a:p>
          <a:p>
            <a:pPr marL="514350" indent="-514350">
              <a:buFont typeface="+mj-lt"/>
              <a:buAutoNum type="arabicPeriod" startAt="4"/>
            </a:pPr>
            <a:r>
              <a:rPr lang="en-US" sz="2200" dirty="0">
                <a:solidFill>
                  <a:srgbClr val="000000"/>
                </a:solidFill>
                <a:highlight>
                  <a:srgbClr val="FFFF00"/>
                </a:highlight>
                <a:cs typeface="Times New Roman"/>
              </a:rPr>
              <a:t>Elections must be independently administered</a:t>
            </a:r>
          </a:p>
          <a:p>
            <a:endParaRPr lang="en-AU" dirty="0"/>
          </a:p>
        </p:txBody>
      </p:sp>
      <p:pic>
        <p:nvPicPr>
          <p:cNvPr id="3074" name="Picture 2" descr="Image result for democratic elections cartoon">
            <a:extLst>
              <a:ext uri="{FF2B5EF4-FFF2-40B4-BE49-F238E27FC236}">
                <a16:creationId xmlns:a16="http://schemas.microsoft.com/office/drawing/2014/main" id="{198A9739-1088-4363-91AA-2041AB199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897" y="1903429"/>
            <a:ext cx="4496841" cy="3362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02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F76DE-B540-43F1-8E75-D95D81534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Eligibility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5FD9F-B19E-4A08-807E-7323B76BF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1900s: women gained full rights of participation in Australian elections</a:t>
            </a:r>
          </a:p>
          <a:p>
            <a:r>
              <a:rPr lang="en-US" sz="2400" dirty="0"/>
              <a:t>SA &amp; WA once again paving the way</a:t>
            </a:r>
          </a:p>
          <a:p>
            <a:r>
              <a:rPr lang="en-US" sz="2400" dirty="0"/>
              <a:t>The Australian Constitution sets few limitations on the right to stand for Federal Parliament, reflecting similar freedom at state level</a:t>
            </a:r>
          </a:p>
          <a:p>
            <a:r>
              <a:rPr lang="en-US" sz="2400" dirty="0"/>
              <a:t>Section 44: It allows any Australian citizen with voting rights to become a Senator or MHR, as long as they…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633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161503"/>
            <a:ext cx="7729728" cy="118872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cs typeface="Times New Roman"/>
                <a:hlinkClick r:id="rId3"/>
              </a:rPr>
              <a:t>1. Are not a citizen of a foreign country</a:t>
            </a:r>
            <a:endParaRPr lang="en-US" dirty="0">
              <a:solidFill>
                <a:schemeClr val="tx1"/>
              </a:solidFill>
              <a:cs typeface="Times New Roman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A04C67-9EE7-476B-96C0-7602E97A1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100" name="Picture 4" descr="Image result for politics s44 cartoon">
            <a:extLst>
              <a:ext uri="{FF2B5EF4-FFF2-40B4-BE49-F238E27FC236}">
                <a16:creationId xmlns:a16="http://schemas.microsoft.com/office/drawing/2014/main" id="{B2F29805-678D-4B64-9638-CB3D063B9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394" y="1719601"/>
            <a:ext cx="8771211" cy="4938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576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20113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cs typeface="Times New Roman"/>
                <a:hlinkClick r:id="rId3"/>
              </a:rPr>
              <a:t>2. Have not been convicted of an offence that carries a sentence of one year or longer </a:t>
            </a:r>
            <a:endParaRPr lang="en-US" dirty="0">
              <a:solidFill>
                <a:schemeClr val="tx1"/>
              </a:solidFill>
              <a:cs typeface="Times New Roman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30693" y="2510119"/>
            <a:ext cx="7330614" cy="412642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540328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65" y="228317"/>
            <a:ext cx="7729728" cy="118872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>
                <a:cs typeface="Times New Roman"/>
                <a:hlinkClick r:id="rId3"/>
              </a:rPr>
              <a:t>3. </a:t>
            </a:r>
            <a:r>
              <a:rPr lang="en-US" dirty="0">
                <a:solidFill>
                  <a:srgbClr val="000000"/>
                </a:solidFill>
                <a:cs typeface="Times New Roman"/>
                <a:hlinkClick r:id="rId3"/>
              </a:rPr>
              <a:t>Are not an undischarged bankrupt</a:t>
            </a:r>
            <a:endParaRPr lang="en-US" dirty="0">
              <a:cs typeface="Times New Roman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38960" y="1588846"/>
            <a:ext cx="7413812" cy="509999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26095640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168</TotalTime>
  <Words>947</Words>
  <Application>Microsoft Office PowerPoint</Application>
  <PresentationFormat>Widescreen</PresentationFormat>
  <Paragraphs>107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Gill Sans MT</vt:lpstr>
      <vt:lpstr>Symbol</vt:lpstr>
      <vt:lpstr>Parcel</vt:lpstr>
      <vt:lpstr>ELECTIONS AND REPRESENTATION </vt:lpstr>
      <vt:lpstr>SYLLABUS DOT POINT  (EXAMINABLE MATERIAL)</vt:lpstr>
      <vt:lpstr>Functions of Democratic Elections</vt:lpstr>
      <vt:lpstr>Democratic Electoral Principles</vt:lpstr>
      <vt:lpstr>Democratic Electoral Principles</vt:lpstr>
      <vt:lpstr>Eligibility</vt:lpstr>
      <vt:lpstr>1. Are not a citizen of a foreign country</vt:lpstr>
      <vt:lpstr>2. Have not been convicted of an offence that carries a sentence of one year or longer </vt:lpstr>
      <vt:lpstr>3. Are not an undischarged bankrupt</vt:lpstr>
      <vt:lpstr>4. Are not a government employee or a contractor to the government (and thus would have a conflict of interest) </vt:lpstr>
      <vt:lpstr>Eligibility</vt:lpstr>
      <vt:lpstr>https://www.aec.gov.au/</vt:lpstr>
      <vt:lpstr>PowerPoint Presentation</vt:lpstr>
      <vt:lpstr>1984 electoral reforms</vt:lpstr>
      <vt:lpstr>Timing of Elections</vt:lpstr>
      <vt:lpstr>Compulsory Voting: Arguments for &amp; against</vt:lpstr>
      <vt:lpstr>HISTORY</vt:lpstr>
      <vt:lpstr>ARGUMENTS FOR</vt:lpstr>
      <vt:lpstr>ARGUMENTS AGAINST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Morgan Ball (John XXIII College)</dc:creator>
  <cp:lastModifiedBy>Morgan Ball (John XXIII College - Mount Claremont)</cp:lastModifiedBy>
  <cp:revision>3</cp:revision>
  <dcterms:created xsi:type="dcterms:W3CDTF">2018-06-25T05:49:52Z</dcterms:created>
  <dcterms:modified xsi:type="dcterms:W3CDTF">2023-06-12T02:30:13Z</dcterms:modified>
</cp:coreProperties>
</file>

<file path=docProps/thumbnail.jpeg>
</file>